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28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9" r:id="rId11"/>
    <p:sldId id="290" r:id="rId12"/>
    <p:sldId id="267" r:id="rId13"/>
    <p:sldId id="268" r:id="rId14"/>
    <p:sldId id="291" r:id="rId15"/>
    <p:sldId id="270" r:id="rId16"/>
    <p:sldId id="293" r:id="rId17"/>
    <p:sldId id="295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208A-0B45-4EE3-9F6D-E7F67208B622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B8BCA-98C8-4D0B-A28D-1066C6471C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45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C01542-7B2F-470F-B514-C77A0C02B7E3}" type="slidenum">
              <a:rPr lang="hr-HR" altLang="sr-Latn-RS"/>
              <a:pPr/>
              <a:t>12</a:t>
            </a:fld>
            <a:endParaRPr lang="hr-HR" altLang="sr-Latn-R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8111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BE18C4-846B-414D-8BB3-E562D6483834}" type="slidenum">
              <a:rPr lang="hr-HR" altLang="sr-Latn-RS"/>
              <a:pPr/>
              <a:t>13</a:t>
            </a:fld>
            <a:endParaRPr lang="hr-HR" altLang="sr-Latn-R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22129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52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0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98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132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74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1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45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0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39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93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32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188C60-89A1-4EDB-9EF1-95320EC874B0}" type="datetimeFigureOut">
              <a:rPr lang="hr-HR" smtClean="0"/>
              <a:t>29.6.2026.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48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rg3V7Lx0lNE&amp;list=RDrg3V7Lx0lNE&amp;start_radio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8545" y="187484"/>
            <a:ext cx="11887200" cy="3580952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>
                <a:latin typeface="Bodoni MT Condensed" panose="02070606080606020203" pitchFamily="18" charset="0"/>
              </a:rPr>
              <a:t>Scuola</a:t>
            </a:r>
            <a:r>
              <a:rPr lang="hr-HR" b="1" dirty="0">
                <a:latin typeface="Bodoni MT Condensed" panose="02070606080606020203" pitchFamily="18" charset="0"/>
              </a:rPr>
              <a:t> </a:t>
            </a:r>
            <a:r>
              <a:rPr lang="hr-HR" b="1" dirty="0" err="1">
                <a:latin typeface="Bodoni MT Condensed" panose="02070606080606020203" pitchFamily="18" charset="0"/>
              </a:rPr>
              <a:t>elementare</a:t>
            </a:r>
            <a:r>
              <a:rPr lang="hr-HR" b="1" dirty="0">
                <a:latin typeface="Bodoni MT Condensed" panose="02070606080606020203" pitchFamily="18" charset="0"/>
              </a:rPr>
              <a:t> </a:t>
            </a:r>
            <a:r>
              <a:rPr lang="hr-HR" b="1" dirty="0" err="1">
                <a:latin typeface="Bodoni MT Condensed" panose="02070606080606020203" pitchFamily="18" charset="0"/>
              </a:rPr>
              <a:t>italiana</a:t>
            </a:r>
            <a:r>
              <a:rPr lang="hr-HR" b="1" dirty="0">
                <a:latin typeface="Bodoni MT Condensed" panose="02070606080606020203" pitchFamily="18" charset="0"/>
              </a:rPr>
              <a:t> ‘’Bernardo </a:t>
            </a:r>
            <a:r>
              <a:rPr lang="hr-HR" b="1" dirty="0" err="1">
                <a:latin typeface="Bodoni MT Condensed" panose="02070606080606020203" pitchFamily="18" charset="0"/>
              </a:rPr>
              <a:t>Parentin</a:t>
            </a:r>
            <a:r>
              <a:rPr lang="hr-HR" b="1" dirty="0">
                <a:latin typeface="Bodoni MT Condensed" panose="02070606080606020203" pitchFamily="18" charset="0"/>
              </a:rPr>
              <a:t>’’ </a:t>
            </a:r>
            <a:r>
              <a:rPr lang="hr-HR" b="1" dirty="0" err="1">
                <a:latin typeface="Bodoni MT Condensed" panose="02070606080606020203" pitchFamily="18" charset="0"/>
              </a:rPr>
              <a:t>Parenzo</a:t>
            </a:r>
            <a:endParaRPr lang="hr-HR" b="1" dirty="0">
              <a:latin typeface="Bodoni MT Condensed" panose="02070606080606020203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4516284"/>
            <a:ext cx="1449964" cy="14694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08" y="4618772"/>
            <a:ext cx="1186058" cy="13669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30" y="4817206"/>
            <a:ext cx="1181742" cy="97011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4" y="4418794"/>
            <a:ext cx="1160888" cy="15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2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74" y="2008094"/>
            <a:ext cx="3042048" cy="40227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19" y="2008093"/>
            <a:ext cx="612880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zervirano mjesto sadržaja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82" y="2724806"/>
            <a:ext cx="4211843" cy="2797454"/>
          </a:xfr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30" y="2724806"/>
            <a:ext cx="4654301" cy="2797454"/>
          </a:xfrm>
          <a:prstGeom prst="rect">
            <a:avLst/>
          </a:prstGeom>
        </p:spPr>
      </p:pic>
      <p:sp>
        <p:nvSpPr>
          <p:cNvPr id="18" name="Naslov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51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2" y="2560319"/>
            <a:ext cx="5314756" cy="314176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90" y="2629988"/>
            <a:ext cx="5124548" cy="30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7913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69" y="574762"/>
            <a:ext cx="3104658" cy="51075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87" y="574762"/>
            <a:ext cx="3206216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4627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088571" y="748938"/>
            <a:ext cx="6653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/>
              <a:t>Lavori artistici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37" y="1898470"/>
            <a:ext cx="2643289" cy="410609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2194559"/>
            <a:ext cx="4187874" cy="32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2" y="2769326"/>
            <a:ext cx="3551304" cy="273449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32" y="2769326"/>
            <a:ext cx="3703632" cy="27344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00" y="2769326"/>
            <a:ext cx="4194128" cy="27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4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398149" cy="5433559"/>
          </a:xfrm>
        </p:spPr>
      </p:pic>
    </p:spTree>
    <p:extLst>
      <p:ext uri="{BB962C8B-B14F-4D97-AF65-F5344CB8AC3E}">
        <p14:creationId xmlns:p14="http://schemas.microsoft.com/office/powerpoint/2010/main" val="354272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F8D058-448B-4AF3-BAE9-08B9FE28B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386698-6283-4B8B-8386-96EBF1CF8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8176" y="4785656"/>
            <a:ext cx="3293824" cy="946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hr-HR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2"/>
              </a:rPr>
              <a:t>https://www.youtube.com/watch?v=rg3V7Lx0lNE&amp;list=RDrg3V7Lx0lNE&amp;start_radio=1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hr-H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1DF98B9-57CE-4216-A185-30045F347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267" y="0"/>
            <a:ext cx="5319016" cy="662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A938479-6613-4F7E-A789-E3C113909B81}"/>
              </a:ext>
            </a:extLst>
          </p:cNvPr>
          <p:cNvSpPr txBox="1"/>
          <p:nvPr/>
        </p:nvSpPr>
        <p:spPr>
          <a:xfrm>
            <a:off x="1097280" y="1237785"/>
            <a:ext cx="189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La nostra </a:t>
            </a:r>
            <a:r>
              <a:rPr lang="hr-HR" dirty="0" err="1">
                <a:solidFill>
                  <a:srgbClr val="FF0000"/>
                </a:solidFill>
              </a:rPr>
              <a:t>canzone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2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8545" y="187484"/>
            <a:ext cx="11887200" cy="2555716"/>
          </a:xfrm>
        </p:spPr>
        <p:txBody>
          <a:bodyPr>
            <a:normAutofit/>
          </a:bodyPr>
          <a:lstStyle/>
          <a:p>
            <a:pPr algn="ctr"/>
            <a:r>
              <a:rPr lang="hr-HR" dirty="0" err="1"/>
              <a:t>Il</a:t>
            </a:r>
            <a:r>
              <a:rPr lang="hr-HR" dirty="0"/>
              <a:t> mio </a:t>
            </a:r>
            <a:r>
              <a:rPr lang="hr-HR" dirty="0" err="1"/>
              <a:t>motorino</a:t>
            </a:r>
            <a:endParaRPr lang="hr-HR" sz="11500" dirty="0">
              <a:latin typeface="Bodoni MT Condensed" panose="02070606080606020203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4516284"/>
            <a:ext cx="1449964" cy="14694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08" y="4618772"/>
            <a:ext cx="1186058" cy="13669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30" y="4817206"/>
            <a:ext cx="1181742" cy="97011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798473" y="3087705"/>
            <a:ext cx="768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latin typeface="Bodoni MT Condensed" panose="02070606080606020203" pitchFamily="18" charset="0"/>
              </a:rPr>
              <a:t>Scuola</a:t>
            </a:r>
            <a:r>
              <a:rPr lang="hr-HR" sz="2400" b="1" dirty="0">
                <a:latin typeface="Bodoni MT Condensed" panose="02070606080606020203" pitchFamily="18" charset="0"/>
              </a:rPr>
              <a:t> </a:t>
            </a:r>
            <a:r>
              <a:rPr lang="hr-HR" sz="2400" b="1" dirty="0" err="1">
                <a:latin typeface="Bodoni MT Condensed" panose="02070606080606020203" pitchFamily="18" charset="0"/>
              </a:rPr>
              <a:t>elementare</a:t>
            </a:r>
            <a:r>
              <a:rPr lang="hr-HR" sz="2400" b="1" dirty="0">
                <a:latin typeface="Bodoni MT Condensed" panose="02070606080606020203" pitchFamily="18" charset="0"/>
              </a:rPr>
              <a:t> </a:t>
            </a:r>
            <a:r>
              <a:rPr lang="hr-HR" sz="2400" b="1" dirty="0" err="1">
                <a:latin typeface="Bodoni MT Condensed" panose="02070606080606020203" pitchFamily="18" charset="0"/>
              </a:rPr>
              <a:t>italiana</a:t>
            </a:r>
            <a:r>
              <a:rPr lang="hr-HR" sz="2400" b="1" dirty="0">
                <a:latin typeface="Bodoni MT Condensed" panose="02070606080606020203" pitchFamily="18" charset="0"/>
              </a:rPr>
              <a:t> ‘’Bernardo </a:t>
            </a:r>
            <a:r>
              <a:rPr lang="hr-HR" sz="2400" b="1" dirty="0" err="1">
                <a:latin typeface="Bodoni MT Condensed" panose="02070606080606020203" pitchFamily="18" charset="0"/>
              </a:rPr>
              <a:t>Parentin</a:t>
            </a:r>
            <a:r>
              <a:rPr lang="hr-HR" sz="2400" b="1" dirty="0">
                <a:latin typeface="Bodoni MT Condensed" panose="02070606080606020203" pitchFamily="18" charset="0"/>
              </a:rPr>
              <a:t>’’ </a:t>
            </a:r>
            <a:r>
              <a:rPr lang="hr-HR" sz="2400" b="1" dirty="0" err="1">
                <a:latin typeface="Bodoni MT Condensed" panose="02070606080606020203" pitchFamily="18" charset="0"/>
              </a:rPr>
              <a:t>Parenzo</a:t>
            </a:r>
            <a:endParaRPr lang="hr-HR" sz="2400" b="1" dirty="0">
              <a:latin typeface="Bodoni MT Condensed" panose="02070606080606020203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4" y="4418794"/>
            <a:ext cx="1160888" cy="15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7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err="1"/>
              <a:t>Contenuto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97280" y="2242898"/>
            <a:ext cx="4937760" cy="40233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Nota </a:t>
            </a:r>
            <a:r>
              <a:rPr lang="hr-HR" sz="2400" dirty="0" err="1"/>
              <a:t>introduttiva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 err="1"/>
              <a:t>Obiettivi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Metodi di </a:t>
            </a:r>
            <a:r>
              <a:rPr lang="hr-HR" sz="2400" dirty="0" err="1"/>
              <a:t>lavoro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 err="1"/>
              <a:t>Realizzazione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 err="1"/>
              <a:t>Attivit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4233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Introduzione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039698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progetto</a:t>
            </a:r>
            <a:r>
              <a:rPr lang="hr-HR" dirty="0"/>
              <a:t> </a:t>
            </a:r>
            <a:r>
              <a:rPr lang="hr-HR" dirty="0" err="1"/>
              <a:t>esplora</a:t>
            </a:r>
            <a:r>
              <a:rPr lang="hr-HR" dirty="0"/>
              <a:t> </a:t>
            </a:r>
            <a:r>
              <a:rPr lang="hr-HR" dirty="0" err="1"/>
              <a:t>l’uso</a:t>
            </a:r>
            <a:r>
              <a:rPr lang="hr-HR" dirty="0"/>
              <a:t> del </a:t>
            </a:r>
            <a:r>
              <a:rPr lang="hr-HR" dirty="0" err="1"/>
              <a:t>ciclomotore</a:t>
            </a:r>
            <a:r>
              <a:rPr lang="hr-HR" dirty="0"/>
              <a:t> personale tra i </a:t>
            </a:r>
            <a:r>
              <a:rPr lang="hr-HR" dirty="0" err="1"/>
              <a:t>cittadini</a:t>
            </a:r>
            <a:r>
              <a:rPr lang="hr-HR" dirty="0"/>
              <a:t> della </a:t>
            </a:r>
            <a:r>
              <a:rPr lang="hr-HR" dirty="0" err="1"/>
              <a:t>città</a:t>
            </a:r>
            <a:r>
              <a:rPr lang="hr-HR" dirty="0"/>
              <a:t> di </a:t>
            </a:r>
            <a:r>
              <a:rPr lang="hr-HR" dirty="0" err="1"/>
              <a:t>Parenzo</a:t>
            </a:r>
            <a:r>
              <a:rPr lang="hr-HR" dirty="0"/>
              <a:t> </a:t>
            </a:r>
            <a:r>
              <a:rPr lang="hr-HR" dirty="0" err="1"/>
              <a:t>dalla</a:t>
            </a:r>
            <a:r>
              <a:rPr lang="hr-HR" dirty="0"/>
              <a:t> </a:t>
            </a:r>
            <a:r>
              <a:rPr lang="hr-HR" dirty="0" err="1"/>
              <a:t>seconda</a:t>
            </a:r>
            <a:r>
              <a:rPr lang="hr-HR" dirty="0"/>
              <a:t> metà del XX </a:t>
            </a:r>
            <a:r>
              <a:rPr lang="hr-HR" dirty="0" err="1"/>
              <a:t>secolo</a:t>
            </a:r>
            <a:r>
              <a:rPr lang="hr-HR" dirty="0"/>
              <a:t> ad </a:t>
            </a:r>
            <a:r>
              <a:rPr lang="hr-HR" dirty="0" err="1"/>
              <a:t>oggi</a:t>
            </a:r>
            <a:r>
              <a:rPr lang="hr-HR" dirty="0"/>
              <a:t>, </a:t>
            </a:r>
            <a:r>
              <a:rPr lang="hr-HR" dirty="0" err="1"/>
              <a:t>un</a:t>
            </a:r>
            <a:r>
              <a:rPr lang="hr-HR" dirty="0"/>
              <a:t> periodo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cui</a:t>
            </a:r>
            <a:r>
              <a:rPr lang="hr-HR" dirty="0"/>
              <a:t> </a:t>
            </a:r>
            <a:r>
              <a:rPr lang="hr-HR" dirty="0" err="1"/>
              <a:t>questo</a:t>
            </a:r>
            <a:r>
              <a:rPr lang="hr-HR" dirty="0"/>
              <a:t> </a:t>
            </a:r>
            <a:r>
              <a:rPr lang="hr-HR" dirty="0" err="1"/>
              <a:t>mezzo</a:t>
            </a:r>
            <a:r>
              <a:rPr lang="hr-HR" dirty="0"/>
              <a:t> di </a:t>
            </a:r>
            <a:r>
              <a:rPr lang="hr-HR" dirty="0" err="1"/>
              <a:t>trasporto</a:t>
            </a:r>
            <a:r>
              <a:rPr lang="hr-HR" dirty="0"/>
              <a:t> </a:t>
            </a:r>
            <a:r>
              <a:rPr lang="hr-HR" dirty="0" err="1"/>
              <a:t>diventa</a:t>
            </a:r>
            <a:r>
              <a:rPr lang="hr-HR" dirty="0"/>
              <a:t> </a:t>
            </a:r>
            <a:r>
              <a:rPr lang="hr-HR" dirty="0" err="1"/>
              <a:t>fondamentale</a:t>
            </a:r>
            <a:r>
              <a:rPr lang="hr-HR" dirty="0"/>
              <a:t>.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ciclomotore</a:t>
            </a:r>
            <a:r>
              <a:rPr lang="hr-HR" dirty="0"/>
              <a:t> </a:t>
            </a:r>
            <a:r>
              <a:rPr lang="hr-HR" dirty="0" err="1"/>
              <a:t>rappresenta</a:t>
            </a:r>
            <a:r>
              <a:rPr lang="hr-HR" dirty="0"/>
              <a:t> </a:t>
            </a:r>
            <a:r>
              <a:rPr lang="hr-HR" dirty="0" err="1"/>
              <a:t>un’opzione</a:t>
            </a:r>
            <a:r>
              <a:rPr lang="hr-HR" dirty="0"/>
              <a:t> </a:t>
            </a:r>
            <a:r>
              <a:rPr lang="hr-HR" dirty="0" err="1"/>
              <a:t>accessibile</a:t>
            </a:r>
            <a:r>
              <a:rPr lang="hr-HR" dirty="0"/>
              <a:t> e </a:t>
            </a:r>
            <a:r>
              <a:rPr lang="hr-HR" dirty="0" err="1"/>
              <a:t>pratica</a:t>
            </a:r>
            <a:r>
              <a:rPr lang="hr-HR" dirty="0"/>
              <a:t>, </a:t>
            </a:r>
            <a:r>
              <a:rPr lang="hr-HR" dirty="0" err="1"/>
              <a:t>soprattutto</a:t>
            </a:r>
            <a:r>
              <a:rPr lang="hr-HR" dirty="0"/>
              <a:t> </a:t>
            </a:r>
            <a:r>
              <a:rPr lang="hr-HR" dirty="0" err="1"/>
              <a:t>per</a:t>
            </a:r>
            <a:r>
              <a:rPr lang="hr-HR" dirty="0"/>
              <a:t> i </a:t>
            </a:r>
            <a:r>
              <a:rPr lang="hr-HR" dirty="0" err="1"/>
              <a:t>giovani</a:t>
            </a:r>
            <a:r>
              <a:rPr lang="hr-HR" dirty="0"/>
              <a:t>, i </a:t>
            </a:r>
            <a:r>
              <a:rPr lang="hr-HR" dirty="0" err="1"/>
              <a:t>lavoratori</a:t>
            </a:r>
            <a:r>
              <a:rPr lang="hr-HR" dirty="0"/>
              <a:t> e </a:t>
            </a:r>
            <a:r>
              <a:rPr lang="hr-HR" dirty="0" err="1"/>
              <a:t>gli</a:t>
            </a:r>
            <a:r>
              <a:rPr lang="hr-HR" dirty="0"/>
              <a:t> studenti. La </a:t>
            </a:r>
            <a:r>
              <a:rPr lang="hr-HR" dirty="0" err="1"/>
              <a:t>ricerca</a:t>
            </a:r>
            <a:r>
              <a:rPr lang="hr-HR" dirty="0"/>
              <a:t> </a:t>
            </a:r>
            <a:r>
              <a:rPr lang="hr-HR" dirty="0" err="1"/>
              <a:t>dimostra</a:t>
            </a:r>
            <a:r>
              <a:rPr lang="hr-HR" dirty="0"/>
              <a:t> </a:t>
            </a:r>
            <a:r>
              <a:rPr lang="hr-HR" dirty="0" err="1"/>
              <a:t>come</a:t>
            </a:r>
            <a:r>
              <a:rPr lang="hr-HR" dirty="0"/>
              <a:t>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veicolo</a:t>
            </a:r>
            <a:r>
              <a:rPr lang="hr-HR" dirty="0"/>
              <a:t> </a:t>
            </a:r>
            <a:r>
              <a:rPr lang="hr-HR" dirty="0" err="1"/>
              <a:t>permettesse</a:t>
            </a:r>
            <a:r>
              <a:rPr lang="hr-HR" dirty="0"/>
              <a:t> </a:t>
            </a:r>
            <a:r>
              <a:rPr lang="hr-HR" dirty="0" err="1"/>
              <a:t>spostamenti</a:t>
            </a:r>
            <a:r>
              <a:rPr lang="hr-HR" dirty="0"/>
              <a:t> </a:t>
            </a:r>
            <a:r>
              <a:rPr lang="hr-HR" dirty="0" err="1"/>
              <a:t>più</a:t>
            </a:r>
            <a:r>
              <a:rPr lang="hr-HR" dirty="0"/>
              <a:t> </a:t>
            </a:r>
            <a:r>
              <a:rPr lang="hr-HR" dirty="0" err="1"/>
              <a:t>rapidi</a:t>
            </a:r>
            <a:r>
              <a:rPr lang="hr-HR" dirty="0"/>
              <a:t> </a:t>
            </a:r>
            <a:r>
              <a:rPr lang="hr-HR" dirty="0" err="1"/>
              <a:t>all'interno</a:t>
            </a:r>
            <a:r>
              <a:rPr lang="hr-HR" dirty="0"/>
              <a:t> della </a:t>
            </a:r>
            <a:r>
              <a:rPr lang="hr-HR" dirty="0" err="1"/>
              <a:t>città</a:t>
            </a:r>
            <a:r>
              <a:rPr lang="hr-HR" dirty="0"/>
              <a:t> e </a:t>
            </a:r>
            <a:r>
              <a:rPr lang="hr-HR" dirty="0" err="1"/>
              <a:t>verso</a:t>
            </a:r>
            <a:r>
              <a:rPr lang="hr-HR" dirty="0"/>
              <a:t> i </a:t>
            </a:r>
            <a:r>
              <a:rPr lang="hr-HR" dirty="0" err="1"/>
              <a:t>paesi</a:t>
            </a:r>
            <a:r>
              <a:rPr lang="hr-HR" dirty="0"/>
              <a:t> </a:t>
            </a:r>
            <a:r>
              <a:rPr lang="hr-HR" dirty="0" err="1"/>
              <a:t>vicini</a:t>
            </a:r>
            <a:r>
              <a:rPr lang="hr-HR" dirty="0"/>
              <a:t>, </a:t>
            </a:r>
            <a:r>
              <a:rPr lang="hr-HR" dirty="0" err="1"/>
              <a:t>aumentando</a:t>
            </a:r>
            <a:r>
              <a:rPr lang="hr-HR" dirty="0"/>
              <a:t> </a:t>
            </a:r>
            <a:r>
              <a:rPr lang="hr-HR" dirty="0" err="1"/>
              <a:t>così</a:t>
            </a:r>
            <a:r>
              <a:rPr lang="hr-HR" dirty="0"/>
              <a:t> la </a:t>
            </a:r>
            <a:r>
              <a:rPr lang="hr-HR" dirty="0" err="1"/>
              <a:t>mobilità</a:t>
            </a:r>
            <a:r>
              <a:rPr lang="hr-HR" dirty="0"/>
              <a:t> </a:t>
            </a:r>
            <a:r>
              <a:rPr lang="hr-HR" dirty="0" err="1"/>
              <a:t>dei</a:t>
            </a:r>
            <a:r>
              <a:rPr lang="hr-HR" dirty="0"/>
              <a:t> </a:t>
            </a:r>
            <a:r>
              <a:rPr lang="hr-HR" dirty="0" err="1"/>
              <a:t>cittadini</a:t>
            </a:r>
            <a:r>
              <a:rPr lang="hr-HR" dirty="0"/>
              <a:t> e </a:t>
            </a:r>
            <a:r>
              <a:rPr lang="hr-HR" dirty="0" err="1"/>
              <a:t>l’efficienza</a:t>
            </a:r>
            <a:r>
              <a:rPr lang="hr-HR" dirty="0"/>
              <a:t> </a:t>
            </a:r>
            <a:r>
              <a:rPr lang="hr-HR" dirty="0" err="1"/>
              <a:t>nelle</a:t>
            </a:r>
            <a:r>
              <a:rPr lang="hr-HR" dirty="0"/>
              <a:t> </a:t>
            </a:r>
            <a:r>
              <a:rPr lang="hr-HR" dirty="0" err="1"/>
              <a:t>attività</a:t>
            </a:r>
            <a:r>
              <a:rPr lang="hr-HR" dirty="0"/>
              <a:t> </a:t>
            </a:r>
            <a:r>
              <a:rPr lang="hr-HR" dirty="0" err="1"/>
              <a:t>quotidiane</a:t>
            </a:r>
            <a:r>
              <a:rPr lang="hr-HR" dirty="0"/>
              <a:t>. </a:t>
            </a:r>
            <a:r>
              <a:rPr lang="hr-HR" dirty="0" err="1"/>
              <a:t>Oltre</a:t>
            </a:r>
            <a:r>
              <a:rPr lang="hr-HR" dirty="0"/>
              <a:t> </a:t>
            </a:r>
            <a:r>
              <a:rPr lang="hr-HR" dirty="0" err="1"/>
              <a:t>all’uso</a:t>
            </a:r>
            <a:r>
              <a:rPr lang="hr-HR" dirty="0"/>
              <a:t> </a:t>
            </a:r>
            <a:r>
              <a:rPr lang="hr-HR" dirty="0" err="1"/>
              <a:t>privato</a:t>
            </a:r>
            <a:r>
              <a:rPr lang="hr-HR" dirty="0"/>
              <a:t>, i </a:t>
            </a:r>
            <a:r>
              <a:rPr lang="hr-HR" dirty="0" err="1"/>
              <a:t>ciclomotori</a:t>
            </a:r>
            <a:r>
              <a:rPr lang="hr-HR" dirty="0"/>
              <a:t> </a:t>
            </a:r>
            <a:r>
              <a:rPr lang="hr-HR" dirty="0" err="1"/>
              <a:t>avevano</a:t>
            </a:r>
            <a:r>
              <a:rPr lang="hr-HR" dirty="0"/>
              <a:t> </a:t>
            </a:r>
            <a:r>
              <a:rPr lang="hr-HR" dirty="0" err="1"/>
              <a:t>un</a:t>
            </a:r>
            <a:r>
              <a:rPr lang="hr-HR" dirty="0"/>
              <a:t> </a:t>
            </a:r>
            <a:r>
              <a:rPr lang="hr-HR" dirty="0" err="1"/>
              <a:t>ruolo</a:t>
            </a:r>
            <a:r>
              <a:rPr lang="hr-HR" dirty="0"/>
              <a:t> </a:t>
            </a:r>
            <a:r>
              <a:rPr lang="hr-HR" dirty="0" err="1"/>
              <a:t>importante</a:t>
            </a:r>
            <a:r>
              <a:rPr lang="hr-HR" dirty="0"/>
              <a:t> </a:t>
            </a:r>
            <a:r>
              <a:rPr lang="hr-HR" dirty="0" err="1"/>
              <a:t>nello</a:t>
            </a:r>
            <a:r>
              <a:rPr lang="hr-HR" dirty="0"/>
              <a:t> </a:t>
            </a:r>
            <a:r>
              <a:rPr lang="hr-HR" dirty="0" err="1"/>
              <a:t>svolgimento</a:t>
            </a:r>
            <a:r>
              <a:rPr lang="hr-HR" dirty="0"/>
              <a:t> di vari lavori: </a:t>
            </a:r>
            <a:r>
              <a:rPr lang="hr-HR" dirty="0" err="1"/>
              <a:t>venivano</a:t>
            </a:r>
            <a:r>
              <a:rPr lang="hr-HR" dirty="0"/>
              <a:t> </a:t>
            </a:r>
            <a:r>
              <a:rPr lang="hr-HR" dirty="0" err="1"/>
              <a:t>utilizzati</a:t>
            </a:r>
            <a:r>
              <a:rPr lang="hr-HR" dirty="0"/>
              <a:t> </a:t>
            </a:r>
            <a:r>
              <a:rPr lang="hr-HR" dirty="0" err="1"/>
              <a:t>dai</a:t>
            </a:r>
            <a:r>
              <a:rPr lang="hr-HR" dirty="0"/>
              <a:t> </a:t>
            </a:r>
            <a:r>
              <a:rPr lang="hr-HR" dirty="0" err="1"/>
              <a:t>postini</a:t>
            </a:r>
            <a:r>
              <a:rPr lang="hr-HR" dirty="0"/>
              <a:t> </a:t>
            </a:r>
            <a:r>
              <a:rPr lang="hr-HR" dirty="0" err="1"/>
              <a:t>per</a:t>
            </a:r>
            <a:r>
              <a:rPr lang="hr-HR" dirty="0"/>
              <a:t> la </a:t>
            </a:r>
            <a:r>
              <a:rPr lang="hr-HR" dirty="0" err="1"/>
              <a:t>consegna</a:t>
            </a:r>
            <a:r>
              <a:rPr lang="hr-HR" dirty="0"/>
              <a:t> della posta, </a:t>
            </a:r>
            <a:r>
              <a:rPr lang="hr-HR" dirty="0" err="1"/>
              <a:t>oppure</a:t>
            </a:r>
            <a:r>
              <a:rPr lang="hr-HR" dirty="0"/>
              <a:t> </a:t>
            </a:r>
            <a:r>
              <a:rPr lang="hr-HR" dirty="0" err="1"/>
              <a:t>dagli</a:t>
            </a:r>
            <a:r>
              <a:rPr lang="hr-HR" dirty="0"/>
              <a:t> </a:t>
            </a:r>
            <a:r>
              <a:rPr lang="hr-HR" dirty="0" err="1"/>
              <a:t>artigiani</a:t>
            </a:r>
            <a:r>
              <a:rPr lang="hr-HR" dirty="0"/>
              <a:t> </a:t>
            </a:r>
            <a:r>
              <a:rPr lang="hr-HR" dirty="0" err="1"/>
              <a:t>per</a:t>
            </a:r>
            <a:r>
              <a:rPr lang="hr-HR" dirty="0"/>
              <a:t>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trasporto</a:t>
            </a:r>
            <a:r>
              <a:rPr lang="hr-HR" dirty="0"/>
              <a:t> di </a:t>
            </a:r>
            <a:r>
              <a:rPr lang="hr-HR" dirty="0" err="1"/>
              <a:t>attrezzi</a:t>
            </a:r>
            <a:r>
              <a:rPr lang="hr-HR" dirty="0"/>
              <a:t> e </a:t>
            </a:r>
            <a:r>
              <a:rPr lang="hr-HR" dirty="0" err="1"/>
              <a:t>materiali</a:t>
            </a:r>
            <a:r>
              <a:rPr lang="hr-HR" dirty="0"/>
              <a:t>.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progetto</a:t>
            </a:r>
            <a:r>
              <a:rPr lang="hr-HR" dirty="0"/>
              <a:t> si basa </a:t>
            </a:r>
            <a:r>
              <a:rPr lang="hr-HR" dirty="0" err="1"/>
              <a:t>sull’analisi</a:t>
            </a:r>
            <a:r>
              <a:rPr lang="hr-HR" dirty="0"/>
              <a:t> di </a:t>
            </a:r>
            <a:r>
              <a:rPr lang="hr-HR" dirty="0" err="1"/>
              <a:t>fotografie</a:t>
            </a:r>
            <a:r>
              <a:rPr lang="hr-HR" dirty="0"/>
              <a:t>, dati </a:t>
            </a:r>
            <a:r>
              <a:rPr lang="hr-HR" dirty="0" err="1"/>
              <a:t>d’archivio</a:t>
            </a:r>
            <a:r>
              <a:rPr lang="hr-HR" dirty="0"/>
              <a:t> e </a:t>
            </a:r>
            <a:r>
              <a:rPr lang="hr-HR" dirty="0" err="1"/>
              <a:t>testimonianze</a:t>
            </a:r>
            <a:r>
              <a:rPr lang="hr-HR" dirty="0"/>
              <a:t> orali, </a:t>
            </a:r>
            <a:r>
              <a:rPr lang="hr-HR" dirty="0" err="1"/>
              <a:t>ricostruendo</a:t>
            </a:r>
            <a:r>
              <a:rPr lang="hr-HR" dirty="0"/>
              <a:t> </a:t>
            </a:r>
            <a:r>
              <a:rPr lang="hr-HR" dirty="0" err="1"/>
              <a:t>l’importanza</a:t>
            </a:r>
            <a:r>
              <a:rPr lang="hr-HR" dirty="0"/>
              <a:t> del </a:t>
            </a:r>
            <a:r>
              <a:rPr lang="hr-HR" dirty="0" err="1"/>
              <a:t>ciclomotore</a:t>
            </a:r>
            <a:r>
              <a:rPr lang="hr-HR" dirty="0"/>
              <a:t> </a:t>
            </a:r>
            <a:r>
              <a:rPr lang="hr-HR" dirty="0" err="1"/>
              <a:t>nella</a:t>
            </a:r>
            <a:r>
              <a:rPr lang="hr-HR" dirty="0"/>
              <a:t> vita urbana e </a:t>
            </a:r>
            <a:r>
              <a:rPr lang="hr-HR" dirty="0" err="1"/>
              <a:t>lavorativa</a:t>
            </a:r>
            <a:r>
              <a:rPr lang="hr-HR" dirty="0"/>
              <a:t> </a:t>
            </a:r>
            <a:r>
              <a:rPr lang="hr-HR" dirty="0" err="1"/>
              <a:t>dei</a:t>
            </a:r>
            <a:r>
              <a:rPr lang="hr-HR" dirty="0"/>
              <a:t> </a:t>
            </a:r>
            <a:r>
              <a:rPr lang="hr-HR" dirty="0" err="1"/>
              <a:t>cittadini</a:t>
            </a:r>
            <a:r>
              <a:rPr lang="hr-HR" dirty="0"/>
              <a:t> di </a:t>
            </a:r>
            <a:r>
              <a:rPr lang="hr-HR" dirty="0" err="1"/>
              <a:t>Parenzo</a:t>
            </a:r>
            <a:r>
              <a:rPr lang="hr-HR" dirty="0"/>
              <a:t> e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suo</a:t>
            </a:r>
            <a:r>
              <a:rPr lang="hr-HR" dirty="0"/>
              <a:t> </a:t>
            </a:r>
            <a:r>
              <a:rPr lang="hr-HR" dirty="0" err="1"/>
              <a:t>ruolo</a:t>
            </a:r>
            <a:r>
              <a:rPr lang="hr-HR" dirty="0"/>
              <a:t> </a:t>
            </a:r>
            <a:r>
              <a:rPr lang="hr-HR" dirty="0" err="1"/>
              <a:t>nella</a:t>
            </a:r>
            <a:r>
              <a:rPr lang="hr-HR" dirty="0"/>
              <a:t> </a:t>
            </a:r>
            <a:r>
              <a:rPr lang="hr-HR" dirty="0" err="1"/>
              <a:t>quotidianità</a:t>
            </a:r>
            <a:r>
              <a:rPr lang="hr-HR" dirty="0"/>
              <a:t> e </a:t>
            </a:r>
            <a:r>
              <a:rPr lang="hr-HR" dirty="0" err="1"/>
              <a:t>nel</a:t>
            </a:r>
            <a:r>
              <a:rPr lang="hr-HR" dirty="0"/>
              <a:t> tempo </a:t>
            </a:r>
            <a:r>
              <a:rPr lang="hr-HR" dirty="0" err="1"/>
              <a:t>libero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63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Obbiettivi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79" y="1845733"/>
            <a:ext cx="10284823" cy="426768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hr-HR" dirty="0" err="1"/>
              <a:t>Gli</a:t>
            </a:r>
            <a:r>
              <a:rPr lang="hr-HR" dirty="0"/>
              <a:t> </a:t>
            </a:r>
            <a:r>
              <a:rPr lang="hr-HR" dirty="0" err="1"/>
              <a:t>obiettivi</a:t>
            </a:r>
            <a:r>
              <a:rPr lang="hr-HR" dirty="0"/>
              <a:t> </a:t>
            </a:r>
            <a:r>
              <a:rPr lang="hr-HR" dirty="0" err="1"/>
              <a:t>educativi</a:t>
            </a:r>
            <a:r>
              <a:rPr lang="hr-HR" dirty="0"/>
              <a:t> di </a:t>
            </a:r>
            <a:r>
              <a:rPr lang="hr-HR" dirty="0" err="1"/>
              <a:t>questo</a:t>
            </a:r>
            <a:r>
              <a:rPr lang="hr-HR" dirty="0"/>
              <a:t> </a:t>
            </a:r>
            <a:r>
              <a:rPr lang="hr-HR" dirty="0" err="1"/>
              <a:t>progetto</a:t>
            </a:r>
            <a:r>
              <a:rPr lang="hr-HR" dirty="0"/>
              <a:t> </a:t>
            </a:r>
            <a:r>
              <a:rPr lang="hr-HR" dirty="0" err="1"/>
              <a:t>mirano</a:t>
            </a:r>
            <a:r>
              <a:rPr lang="hr-HR" dirty="0"/>
              <a:t> a </a:t>
            </a:r>
            <a:r>
              <a:rPr lang="hr-HR" dirty="0" err="1"/>
              <a:t>stimolare</a:t>
            </a:r>
            <a:r>
              <a:rPr lang="hr-HR" dirty="0"/>
              <a:t> </a:t>
            </a:r>
            <a:r>
              <a:rPr lang="hr-HR" dirty="0" err="1"/>
              <a:t>le</a:t>
            </a:r>
            <a:r>
              <a:rPr lang="hr-HR" dirty="0"/>
              <a:t> </a:t>
            </a:r>
            <a:r>
              <a:rPr lang="hr-HR" dirty="0" err="1"/>
              <a:t>competenze</a:t>
            </a:r>
            <a:r>
              <a:rPr lang="hr-HR" dirty="0"/>
              <a:t> di </a:t>
            </a:r>
            <a:r>
              <a:rPr lang="hr-HR" dirty="0" err="1"/>
              <a:t>ricerca</a:t>
            </a:r>
            <a:r>
              <a:rPr lang="hr-HR" dirty="0"/>
              <a:t> e a </a:t>
            </a:r>
            <a:r>
              <a:rPr lang="hr-HR" dirty="0" err="1"/>
              <a:t>sviluppare</a:t>
            </a:r>
            <a:r>
              <a:rPr lang="hr-HR" dirty="0"/>
              <a:t>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pensiero</a:t>
            </a:r>
            <a:r>
              <a:rPr lang="hr-HR" dirty="0"/>
              <a:t> </a:t>
            </a:r>
            <a:r>
              <a:rPr lang="hr-HR" dirty="0" err="1"/>
              <a:t>critico</a:t>
            </a:r>
            <a:r>
              <a:rPr lang="hr-HR" dirty="0"/>
              <a:t> </a:t>
            </a:r>
            <a:r>
              <a:rPr lang="hr-HR" dirty="0" err="1"/>
              <a:t>negli</a:t>
            </a:r>
            <a:r>
              <a:rPr lang="hr-HR" dirty="0"/>
              <a:t> studenti. </a:t>
            </a:r>
            <a:r>
              <a:rPr lang="hr-HR" dirty="0" err="1"/>
              <a:t>Attraverso</a:t>
            </a:r>
            <a:r>
              <a:rPr lang="hr-HR" dirty="0"/>
              <a:t>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lavoro</a:t>
            </a:r>
            <a:r>
              <a:rPr lang="hr-HR" dirty="0"/>
              <a:t> </a:t>
            </a:r>
            <a:r>
              <a:rPr lang="hr-HR" dirty="0" err="1"/>
              <a:t>sul</a:t>
            </a:r>
            <a:r>
              <a:rPr lang="hr-HR" dirty="0"/>
              <a:t> tema </a:t>
            </a:r>
            <a:r>
              <a:rPr lang="hr-HR" dirty="0" err="1"/>
              <a:t>dell’uso</a:t>
            </a:r>
            <a:r>
              <a:rPr lang="hr-HR" dirty="0"/>
              <a:t> del </a:t>
            </a:r>
            <a:r>
              <a:rPr lang="hr-HR" dirty="0" err="1"/>
              <a:t>ciclomotore</a:t>
            </a:r>
            <a:r>
              <a:rPr lang="hr-HR" dirty="0"/>
              <a:t> personale a </a:t>
            </a:r>
            <a:r>
              <a:rPr lang="hr-HR" dirty="0" err="1"/>
              <a:t>Parenzo</a:t>
            </a:r>
            <a:r>
              <a:rPr lang="hr-HR" dirty="0"/>
              <a:t> </a:t>
            </a:r>
            <a:r>
              <a:rPr lang="hr-HR" dirty="0" err="1"/>
              <a:t>nella</a:t>
            </a:r>
            <a:r>
              <a:rPr lang="hr-HR" dirty="0"/>
              <a:t> </a:t>
            </a:r>
            <a:r>
              <a:rPr lang="hr-HR" dirty="0" err="1"/>
              <a:t>seconda</a:t>
            </a:r>
            <a:r>
              <a:rPr lang="hr-HR" dirty="0"/>
              <a:t> metà del XX </a:t>
            </a:r>
            <a:r>
              <a:rPr lang="hr-HR" dirty="0" err="1"/>
              <a:t>secolo</a:t>
            </a:r>
            <a:r>
              <a:rPr lang="hr-HR" dirty="0"/>
              <a:t>, </a:t>
            </a:r>
            <a:r>
              <a:rPr lang="hr-HR" dirty="0" err="1"/>
              <a:t>gli</a:t>
            </a:r>
            <a:r>
              <a:rPr lang="hr-HR" dirty="0"/>
              <a:t> studenti </a:t>
            </a:r>
            <a:r>
              <a:rPr lang="hr-HR" dirty="0" err="1"/>
              <a:t>sviluppano</a:t>
            </a:r>
            <a:r>
              <a:rPr lang="hr-HR" dirty="0"/>
              <a:t> la </a:t>
            </a:r>
            <a:r>
              <a:rPr lang="hr-HR" dirty="0" err="1"/>
              <a:t>consapevolezza</a:t>
            </a:r>
            <a:r>
              <a:rPr lang="hr-HR" dirty="0"/>
              <a:t> </a:t>
            </a:r>
            <a:r>
              <a:rPr lang="hr-HR" dirty="0" err="1"/>
              <a:t>storica</a:t>
            </a:r>
            <a:r>
              <a:rPr lang="hr-HR" dirty="0"/>
              <a:t> e </a:t>
            </a:r>
            <a:r>
              <a:rPr lang="hr-HR" dirty="0" err="1"/>
              <a:t>imparano</a:t>
            </a:r>
            <a:r>
              <a:rPr lang="hr-HR" dirty="0"/>
              <a:t> a </a:t>
            </a:r>
            <a:r>
              <a:rPr lang="hr-HR" dirty="0" err="1"/>
              <a:t>riconoscere</a:t>
            </a:r>
            <a:r>
              <a:rPr lang="hr-HR" dirty="0"/>
              <a:t>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valore</a:t>
            </a:r>
            <a:r>
              <a:rPr lang="hr-HR" dirty="0"/>
              <a:t> del </a:t>
            </a:r>
            <a:r>
              <a:rPr lang="hr-HR" dirty="0" err="1"/>
              <a:t>patrimonio</a:t>
            </a:r>
            <a:r>
              <a:rPr lang="hr-HR" dirty="0"/>
              <a:t> </a:t>
            </a:r>
            <a:r>
              <a:rPr lang="hr-HR" dirty="0" err="1"/>
              <a:t>culturale</a:t>
            </a:r>
            <a:r>
              <a:rPr lang="hr-HR" dirty="0"/>
              <a:t> della </a:t>
            </a:r>
            <a:r>
              <a:rPr lang="hr-HR" dirty="0" err="1"/>
              <a:t>propria</a:t>
            </a:r>
            <a:r>
              <a:rPr lang="hr-HR" dirty="0"/>
              <a:t> </a:t>
            </a:r>
            <a:r>
              <a:rPr lang="hr-HR" dirty="0" err="1"/>
              <a:t>comunità</a:t>
            </a:r>
            <a:r>
              <a:rPr lang="hr-HR" dirty="0"/>
              <a:t>.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progetto</a:t>
            </a:r>
            <a:r>
              <a:rPr lang="hr-HR" dirty="0"/>
              <a:t> </a:t>
            </a:r>
            <a:r>
              <a:rPr lang="hr-HR" dirty="0" err="1"/>
              <a:t>promuove</a:t>
            </a:r>
            <a:r>
              <a:rPr lang="hr-HR" dirty="0"/>
              <a:t> </a:t>
            </a:r>
            <a:r>
              <a:rPr lang="hr-HR" dirty="0" err="1"/>
              <a:t>l’autonomia</a:t>
            </a:r>
            <a:r>
              <a:rPr lang="hr-HR" dirty="0"/>
              <a:t> </a:t>
            </a:r>
            <a:r>
              <a:rPr lang="hr-HR" dirty="0" err="1"/>
              <a:t>nel</a:t>
            </a:r>
            <a:r>
              <a:rPr lang="hr-HR" dirty="0"/>
              <a:t> </a:t>
            </a:r>
            <a:r>
              <a:rPr lang="hr-HR" dirty="0" err="1"/>
              <a:t>lavoro</a:t>
            </a:r>
            <a:r>
              <a:rPr lang="hr-HR" dirty="0"/>
              <a:t>, ma </a:t>
            </a:r>
            <a:r>
              <a:rPr lang="hr-HR" dirty="0" err="1"/>
              <a:t>anche</a:t>
            </a:r>
            <a:r>
              <a:rPr lang="hr-HR" dirty="0"/>
              <a:t> la </a:t>
            </a:r>
            <a:r>
              <a:rPr lang="hr-HR" dirty="0" err="1"/>
              <a:t>collaborazione</a:t>
            </a:r>
            <a:r>
              <a:rPr lang="hr-HR" dirty="0"/>
              <a:t> </a:t>
            </a:r>
            <a:r>
              <a:rPr lang="hr-HR" dirty="0" err="1"/>
              <a:t>attraverso</a:t>
            </a:r>
            <a:r>
              <a:rPr lang="hr-HR" dirty="0"/>
              <a:t> </a:t>
            </a:r>
            <a:r>
              <a:rPr lang="hr-HR" dirty="0" err="1"/>
              <a:t>compiti</a:t>
            </a:r>
            <a:r>
              <a:rPr lang="hr-HR" dirty="0"/>
              <a:t> di </a:t>
            </a:r>
            <a:r>
              <a:rPr lang="hr-HR" dirty="0" err="1"/>
              <a:t>gruppo</a:t>
            </a:r>
            <a:r>
              <a:rPr lang="hr-HR" dirty="0"/>
              <a:t> e </a:t>
            </a:r>
            <a:r>
              <a:rPr lang="hr-HR" dirty="0" err="1"/>
              <a:t>ricerche</a:t>
            </a:r>
            <a:r>
              <a:rPr lang="hr-HR" dirty="0"/>
              <a:t> </a:t>
            </a:r>
            <a:r>
              <a:rPr lang="hr-HR" dirty="0" err="1"/>
              <a:t>condivise</a:t>
            </a:r>
            <a:r>
              <a:rPr lang="hr-HR" dirty="0"/>
              <a:t>. </a:t>
            </a:r>
            <a:r>
              <a:rPr lang="hr-HR" dirty="0" err="1"/>
              <a:t>Gli</a:t>
            </a:r>
            <a:r>
              <a:rPr lang="hr-HR" dirty="0"/>
              <a:t> studenti si </a:t>
            </a:r>
            <a:r>
              <a:rPr lang="hr-HR" dirty="0" err="1"/>
              <a:t>familiarizzano</a:t>
            </a:r>
            <a:r>
              <a:rPr lang="hr-HR" dirty="0"/>
              <a:t> </a:t>
            </a:r>
            <a:r>
              <a:rPr lang="hr-HR" dirty="0" err="1"/>
              <a:t>con</a:t>
            </a:r>
            <a:r>
              <a:rPr lang="hr-HR" dirty="0"/>
              <a:t> metodi di </a:t>
            </a:r>
            <a:r>
              <a:rPr lang="hr-HR" dirty="0" err="1"/>
              <a:t>lavoro</a:t>
            </a:r>
            <a:r>
              <a:rPr lang="hr-HR" dirty="0"/>
              <a:t> </a:t>
            </a:r>
            <a:r>
              <a:rPr lang="hr-HR" dirty="0" err="1"/>
              <a:t>sul</a:t>
            </a:r>
            <a:r>
              <a:rPr lang="hr-HR" dirty="0"/>
              <a:t> </a:t>
            </a:r>
            <a:r>
              <a:rPr lang="hr-HR" dirty="0" err="1"/>
              <a:t>campo</a:t>
            </a:r>
            <a:r>
              <a:rPr lang="hr-HR" dirty="0"/>
              <a:t>, </a:t>
            </a:r>
            <a:r>
              <a:rPr lang="hr-HR" dirty="0" err="1"/>
              <a:t>come</a:t>
            </a:r>
            <a:r>
              <a:rPr lang="hr-HR" dirty="0"/>
              <a:t> </a:t>
            </a:r>
            <a:r>
              <a:rPr lang="hr-HR" dirty="0" err="1"/>
              <a:t>le</a:t>
            </a:r>
            <a:r>
              <a:rPr lang="hr-HR" dirty="0"/>
              <a:t> </a:t>
            </a:r>
            <a:r>
              <a:rPr lang="hr-HR" dirty="0" err="1"/>
              <a:t>interviste</a:t>
            </a:r>
            <a:r>
              <a:rPr lang="hr-HR" dirty="0"/>
              <a:t> e la </a:t>
            </a:r>
            <a:r>
              <a:rPr lang="hr-HR" dirty="0" err="1"/>
              <a:t>raccolta</a:t>
            </a:r>
            <a:r>
              <a:rPr lang="hr-HR" dirty="0"/>
              <a:t> di </a:t>
            </a:r>
            <a:r>
              <a:rPr lang="hr-HR" dirty="0" err="1"/>
              <a:t>fonti</a:t>
            </a:r>
            <a:r>
              <a:rPr lang="hr-HR" dirty="0"/>
              <a:t>, </a:t>
            </a:r>
            <a:r>
              <a:rPr lang="hr-HR" dirty="0" err="1"/>
              <a:t>sviluppando</a:t>
            </a:r>
            <a:r>
              <a:rPr lang="hr-HR" dirty="0"/>
              <a:t> </a:t>
            </a:r>
            <a:r>
              <a:rPr lang="hr-HR" dirty="0" err="1"/>
              <a:t>così</a:t>
            </a:r>
            <a:r>
              <a:rPr lang="hr-HR" dirty="0"/>
              <a:t> </a:t>
            </a:r>
            <a:r>
              <a:rPr lang="hr-HR" dirty="0" err="1"/>
              <a:t>abilità</a:t>
            </a:r>
            <a:r>
              <a:rPr lang="hr-HR" dirty="0"/>
              <a:t> </a:t>
            </a:r>
            <a:r>
              <a:rPr lang="hr-HR" dirty="0" err="1"/>
              <a:t>comunicative</a:t>
            </a:r>
            <a:r>
              <a:rPr lang="hr-HR" dirty="0"/>
              <a:t>. </a:t>
            </a:r>
            <a:r>
              <a:rPr lang="hr-HR" dirty="0" err="1"/>
              <a:t>Attraverso</a:t>
            </a:r>
            <a:r>
              <a:rPr lang="hr-HR" dirty="0"/>
              <a:t> </a:t>
            </a:r>
            <a:r>
              <a:rPr lang="hr-HR" dirty="0" err="1"/>
              <a:t>l’elaborazione</a:t>
            </a:r>
            <a:r>
              <a:rPr lang="hr-HR" dirty="0"/>
              <a:t> e la </a:t>
            </a:r>
            <a:r>
              <a:rPr lang="hr-HR" dirty="0" err="1"/>
              <a:t>presentazione</a:t>
            </a:r>
            <a:r>
              <a:rPr lang="hr-HR" dirty="0"/>
              <a:t> </a:t>
            </a:r>
            <a:r>
              <a:rPr lang="hr-HR" dirty="0" err="1"/>
              <a:t>dei</a:t>
            </a:r>
            <a:r>
              <a:rPr lang="hr-HR" dirty="0"/>
              <a:t> </a:t>
            </a:r>
            <a:r>
              <a:rPr lang="hr-HR" dirty="0" err="1"/>
              <a:t>risultati</a:t>
            </a:r>
            <a:r>
              <a:rPr lang="hr-HR" dirty="0"/>
              <a:t>, </a:t>
            </a:r>
            <a:r>
              <a:rPr lang="hr-HR" dirty="0" err="1"/>
              <a:t>migliorano</a:t>
            </a:r>
            <a:r>
              <a:rPr lang="hr-HR" dirty="0"/>
              <a:t> </a:t>
            </a:r>
            <a:r>
              <a:rPr lang="hr-HR" dirty="0" err="1"/>
              <a:t>le</a:t>
            </a:r>
            <a:r>
              <a:rPr lang="hr-HR" dirty="0"/>
              <a:t> </a:t>
            </a:r>
            <a:r>
              <a:rPr lang="hr-HR" dirty="0" err="1"/>
              <a:t>proprie</a:t>
            </a:r>
            <a:r>
              <a:rPr lang="hr-HR" dirty="0"/>
              <a:t> </a:t>
            </a:r>
            <a:r>
              <a:rPr lang="hr-HR" dirty="0" err="1"/>
              <a:t>capacità</a:t>
            </a:r>
            <a:r>
              <a:rPr lang="hr-HR" dirty="0"/>
              <a:t> </a:t>
            </a:r>
            <a:r>
              <a:rPr lang="hr-HR" dirty="0" err="1"/>
              <a:t>espositive</a:t>
            </a:r>
            <a:r>
              <a:rPr lang="hr-HR" dirty="0"/>
              <a:t>.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progetto</a:t>
            </a:r>
            <a:r>
              <a:rPr lang="hr-HR" dirty="0"/>
              <a:t> </a:t>
            </a:r>
            <a:r>
              <a:rPr lang="hr-HR" dirty="0" err="1"/>
              <a:t>adotta</a:t>
            </a:r>
            <a:r>
              <a:rPr lang="hr-HR" dirty="0"/>
              <a:t> </a:t>
            </a:r>
            <a:r>
              <a:rPr lang="hr-HR" dirty="0" err="1"/>
              <a:t>inoltre</a:t>
            </a:r>
            <a:r>
              <a:rPr lang="hr-HR" dirty="0"/>
              <a:t> </a:t>
            </a:r>
            <a:r>
              <a:rPr lang="hr-HR" dirty="0" err="1"/>
              <a:t>un</a:t>
            </a:r>
            <a:r>
              <a:rPr lang="hr-HR" dirty="0"/>
              <a:t> </a:t>
            </a:r>
            <a:r>
              <a:rPr lang="hr-HR" dirty="0" err="1"/>
              <a:t>approccio</a:t>
            </a:r>
            <a:r>
              <a:rPr lang="hr-HR" dirty="0"/>
              <a:t> </a:t>
            </a:r>
            <a:r>
              <a:rPr lang="hr-HR" dirty="0" err="1"/>
              <a:t>multidisciplinare</a:t>
            </a:r>
            <a:r>
              <a:rPr lang="hr-HR" dirty="0"/>
              <a:t>, </a:t>
            </a:r>
            <a:r>
              <a:rPr lang="hr-HR" dirty="0" err="1"/>
              <a:t>collegando</a:t>
            </a:r>
            <a:r>
              <a:rPr lang="hr-HR" dirty="0"/>
              <a:t> </a:t>
            </a:r>
            <a:r>
              <a:rPr lang="hr-HR" dirty="0" err="1"/>
              <a:t>conoscenze</a:t>
            </a:r>
            <a:r>
              <a:rPr lang="hr-HR" dirty="0"/>
              <a:t> di </a:t>
            </a:r>
            <a:r>
              <a:rPr lang="hr-HR" dirty="0" err="1"/>
              <a:t>storia</a:t>
            </a:r>
            <a:r>
              <a:rPr lang="hr-HR" dirty="0"/>
              <a:t>, </a:t>
            </a:r>
            <a:r>
              <a:rPr lang="hr-HR" dirty="0" err="1"/>
              <a:t>geografia</a:t>
            </a:r>
            <a:r>
              <a:rPr lang="hr-HR" dirty="0"/>
              <a:t> e </a:t>
            </a:r>
            <a:r>
              <a:rPr lang="hr-HR" dirty="0" err="1"/>
              <a:t>lingue</a:t>
            </a:r>
            <a:r>
              <a:rPr lang="hr-HR" dirty="0"/>
              <a:t>, </a:t>
            </a:r>
            <a:r>
              <a:rPr lang="hr-HR" dirty="0" err="1"/>
              <a:t>contribuendo</a:t>
            </a:r>
            <a:r>
              <a:rPr lang="hr-HR" dirty="0"/>
              <a:t> </a:t>
            </a:r>
            <a:r>
              <a:rPr lang="hr-HR" dirty="0" err="1"/>
              <a:t>così</a:t>
            </a:r>
            <a:r>
              <a:rPr lang="hr-HR" dirty="0"/>
              <a:t> a </a:t>
            </a:r>
            <a:r>
              <a:rPr lang="hr-HR" dirty="0" err="1"/>
              <a:t>una</a:t>
            </a:r>
            <a:r>
              <a:rPr lang="hr-HR" dirty="0"/>
              <a:t> </a:t>
            </a:r>
            <a:r>
              <a:rPr lang="hr-HR" dirty="0" err="1"/>
              <a:t>formazione</a:t>
            </a:r>
            <a:r>
              <a:rPr lang="hr-HR" dirty="0"/>
              <a:t> </a:t>
            </a:r>
            <a:r>
              <a:rPr lang="hr-HR" dirty="0" err="1"/>
              <a:t>completa</a:t>
            </a:r>
            <a:r>
              <a:rPr lang="hr-HR" dirty="0"/>
              <a:t> e a </a:t>
            </a:r>
            <a:r>
              <a:rPr lang="hr-HR" dirty="0" err="1"/>
              <a:t>una</a:t>
            </a:r>
            <a:r>
              <a:rPr lang="hr-HR" dirty="0"/>
              <a:t> </a:t>
            </a:r>
            <a:r>
              <a:rPr lang="hr-HR" dirty="0" err="1"/>
              <a:t>migliore</a:t>
            </a:r>
            <a:r>
              <a:rPr lang="hr-HR" dirty="0"/>
              <a:t> </a:t>
            </a:r>
            <a:r>
              <a:rPr lang="hr-HR" dirty="0" err="1"/>
              <a:t>comprensione</a:t>
            </a:r>
            <a:r>
              <a:rPr lang="hr-HR" dirty="0"/>
              <a:t> del </a:t>
            </a:r>
            <a:r>
              <a:rPr lang="hr-HR" dirty="0" err="1"/>
              <a:t>passato</a:t>
            </a:r>
            <a:r>
              <a:rPr lang="hr-HR" dirty="0"/>
              <a:t> </a:t>
            </a:r>
            <a:r>
              <a:rPr lang="hr-HR" dirty="0" err="1"/>
              <a:t>locale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75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Metodi di </a:t>
            </a:r>
            <a:r>
              <a:rPr lang="hr-HR" b="1" dirty="0" err="1"/>
              <a:t>lavoro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r-HR" sz="2400" dirty="0" err="1"/>
              <a:t>Attivit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scolastiche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extrascolastiche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Uscite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didattiche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: visite a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musei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interviste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artistiche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9596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969818"/>
            <a:ext cx="10058400" cy="767542"/>
          </a:xfrm>
        </p:spPr>
        <p:txBody>
          <a:bodyPr/>
          <a:lstStyle/>
          <a:p>
            <a:r>
              <a:rPr lang="hr-HR" b="1" dirty="0" err="1"/>
              <a:t>Realizzazione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32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600" b="1" dirty="0"/>
              <a:t> </a:t>
            </a:r>
            <a:r>
              <a:rPr lang="hr-HR" sz="3600" b="1" dirty="0" err="1"/>
              <a:t>Uscita</a:t>
            </a:r>
            <a:r>
              <a:rPr lang="hr-HR" sz="3600" b="1" dirty="0"/>
              <a:t> </a:t>
            </a:r>
            <a:r>
              <a:rPr lang="hr-HR" sz="3600" b="1" dirty="0" err="1"/>
              <a:t>didattica</a:t>
            </a:r>
            <a:r>
              <a:rPr lang="hr-HR" sz="3600" b="1" dirty="0"/>
              <a:t> </a:t>
            </a:r>
            <a:r>
              <a:rPr lang="hr-HR" sz="3600" b="1" dirty="0" err="1"/>
              <a:t>al</a:t>
            </a:r>
            <a:r>
              <a:rPr lang="hr-HR" sz="3600" b="1" dirty="0"/>
              <a:t> ‘</a:t>
            </a:r>
            <a:r>
              <a:rPr lang="hr-HR" sz="3600" b="1" dirty="0" err="1"/>
              <a:t>Museo</a:t>
            </a:r>
            <a:r>
              <a:rPr lang="hr-HR" sz="3600" b="1" dirty="0"/>
              <a:t> </a:t>
            </a:r>
            <a:r>
              <a:rPr lang="hr-HR" sz="3600" b="1" dirty="0" err="1"/>
              <a:t>storico</a:t>
            </a:r>
            <a:r>
              <a:rPr lang="hr-HR" sz="3600" b="1" dirty="0"/>
              <a:t> </a:t>
            </a:r>
            <a:r>
              <a:rPr lang="hr-HR" sz="3600" b="1" dirty="0" err="1"/>
              <a:t>Tomos</a:t>
            </a:r>
            <a:r>
              <a:rPr lang="hr-HR" sz="3600" b="1" dirty="0"/>
              <a:t>’, a Capodistria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600" b="1" dirty="0" err="1"/>
              <a:t>Realizzazione</a:t>
            </a:r>
            <a:r>
              <a:rPr lang="hr-HR" sz="3600" b="1" dirty="0"/>
              <a:t> di </a:t>
            </a:r>
            <a:r>
              <a:rPr lang="hr-HR" sz="3600" b="1" dirty="0" err="1"/>
              <a:t>ricerche</a:t>
            </a:r>
            <a:r>
              <a:rPr lang="hr-HR" sz="3600" b="1" dirty="0"/>
              <a:t>, </a:t>
            </a:r>
            <a:r>
              <a:rPr lang="hr-HR" sz="3600" b="1" dirty="0" err="1"/>
              <a:t>cartelloni</a:t>
            </a:r>
            <a:r>
              <a:rPr lang="hr-HR" sz="3600" b="1" dirty="0"/>
              <a:t> e lavori artistici </a:t>
            </a:r>
          </a:p>
        </p:txBody>
      </p:sp>
    </p:spTree>
    <p:extLst>
      <p:ext uri="{BB962C8B-B14F-4D97-AF65-F5344CB8AC3E}">
        <p14:creationId xmlns:p14="http://schemas.microsoft.com/office/powerpoint/2010/main" val="351029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b="1" dirty="0" err="1">
                <a:latin typeface="Bodoni MT Condensed" panose="02070606080606020203" pitchFamily="18" charset="0"/>
              </a:rPr>
              <a:t>Le</a:t>
            </a:r>
            <a:r>
              <a:rPr lang="hr-HR" b="1" dirty="0">
                <a:latin typeface="Bodoni MT Condensed" panose="02070606080606020203" pitchFamily="18" charset="0"/>
              </a:rPr>
              <a:t> </a:t>
            </a:r>
            <a:r>
              <a:rPr lang="hr-HR" b="1" dirty="0" err="1">
                <a:latin typeface="Bodoni MT Condensed" panose="02070606080606020203" pitchFamily="18" charset="0"/>
              </a:rPr>
              <a:t>nostre</a:t>
            </a:r>
            <a:r>
              <a:rPr lang="hr-HR" b="1" dirty="0">
                <a:latin typeface="Bodoni MT Condensed" panose="02070606080606020203" pitchFamily="18" charset="0"/>
              </a:rPr>
              <a:t> </a:t>
            </a:r>
            <a:r>
              <a:rPr lang="hr-HR" b="1" dirty="0" err="1">
                <a:latin typeface="Bodoni MT Condensed" panose="02070606080606020203" pitchFamily="18" charset="0"/>
              </a:rPr>
              <a:t>attivit</a:t>
            </a:r>
            <a:r>
              <a:rPr lang="hr-HR" b="1" dirty="0" err="1">
                <a:latin typeface="Bodoni MT Condensed" panose="02070606080606020203" pitchFamily="18" charset="0"/>
                <a:cs typeface="Calibri" panose="020F0502020204030204" pitchFamily="34" charset="0"/>
              </a:rPr>
              <a:t>à</a:t>
            </a:r>
            <a:r>
              <a:rPr lang="hr-HR" b="1" dirty="0">
                <a:latin typeface="Bodoni MT Condensed" panose="02070606080606020203" pitchFamily="18" charset="0"/>
                <a:cs typeface="Calibri" panose="020F0502020204030204" pitchFamily="34" charset="0"/>
              </a:rPr>
              <a:t>:</a:t>
            </a:r>
            <a:endParaRPr lang="hr-HR" b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5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Uscita</a:t>
            </a:r>
            <a:r>
              <a:rPr lang="hr-HR" dirty="0"/>
              <a:t> </a:t>
            </a:r>
            <a:r>
              <a:rPr lang="hr-HR" dirty="0" err="1"/>
              <a:t>didattica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 ‘</a:t>
            </a:r>
            <a:r>
              <a:rPr lang="hr-HR" b="1" dirty="0"/>
              <a:t>‘</a:t>
            </a:r>
            <a:r>
              <a:rPr lang="hr-HR" b="1" dirty="0" err="1"/>
              <a:t>Museo</a:t>
            </a:r>
            <a:r>
              <a:rPr lang="hr-HR" b="1" dirty="0"/>
              <a:t> </a:t>
            </a:r>
            <a:r>
              <a:rPr lang="hr-HR" b="1" dirty="0" err="1"/>
              <a:t>storico</a:t>
            </a:r>
            <a:r>
              <a:rPr lang="hr-HR" b="1" dirty="0"/>
              <a:t> </a:t>
            </a:r>
            <a:r>
              <a:rPr lang="hr-HR" b="1" dirty="0" err="1"/>
              <a:t>Tomos</a:t>
            </a:r>
            <a:r>
              <a:rPr lang="hr-HR" b="1" dirty="0"/>
              <a:t>’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60" y="1846263"/>
            <a:ext cx="6240806" cy="4022725"/>
          </a:xfrm>
        </p:spPr>
      </p:pic>
    </p:spTree>
    <p:extLst>
      <p:ext uri="{BB962C8B-B14F-4D97-AF65-F5344CB8AC3E}">
        <p14:creationId xmlns:p14="http://schemas.microsoft.com/office/powerpoint/2010/main" val="35780307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10426</TotalTime>
  <Words>421</Words>
  <Application>Microsoft Office PowerPoint</Application>
  <PresentationFormat>Široki zaslon</PresentationFormat>
  <Paragraphs>28</Paragraphs>
  <Slides>17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Bodoni MT Condensed</vt:lpstr>
      <vt:lpstr>Calibri</vt:lpstr>
      <vt:lpstr>Calibri Light</vt:lpstr>
      <vt:lpstr>Times New Roman</vt:lpstr>
      <vt:lpstr>Retrospektiva</vt:lpstr>
      <vt:lpstr>Scuola elementare italiana ‘’Bernardo Parentin’’ Parenzo</vt:lpstr>
      <vt:lpstr>Il mio motorino</vt:lpstr>
      <vt:lpstr>Contenuto</vt:lpstr>
      <vt:lpstr>Introduzione</vt:lpstr>
      <vt:lpstr>Obbiettivi</vt:lpstr>
      <vt:lpstr>Metodi di lavoro</vt:lpstr>
      <vt:lpstr>Realizzazione</vt:lpstr>
      <vt:lpstr>Le nostre attività:</vt:lpstr>
      <vt:lpstr>Uscita didattica al ‘‘Museo storico Tomos’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Ester</cp:lastModifiedBy>
  <cp:revision>45</cp:revision>
  <dcterms:created xsi:type="dcterms:W3CDTF">2024-05-20T12:41:08Z</dcterms:created>
  <dcterms:modified xsi:type="dcterms:W3CDTF">2026-06-29T11:38:35Z</dcterms:modified>
</cp:coreProperties>
</file>